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4"/>
  </p:notesMasterIdLst>
  <p:sldIdLst>
    <p:sldId id="257" r:id="rId2"/>
    <p:sldId id="259" r:id="rId3"/>
    <p:sldId id="260" r:id="rId4"/>
    <p:sldId id="261" r:id="rId5"/>
    <p:sldId id="265" r:id="rId6"/>
    <p:sldId id="267" r:id="rId7"/>
    <p:sldId id="268" r:id="rId8"/>
    <p:sldId id="275" r:id="rId9"/>
    <p:sldId id="273" r:id="rId10"/>
    <p:sldId id="270" r:id="rId11"/>
    <p:sldId id="271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1E351-00FA-4340-9CAA-8DED074381CA}" v="6" dt="2025-08-19T09:29:11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degwa, Linus (CDC/GHC/DGHP)" userId="90869ba8-2dd7-483d-909e-ecbb061f2b08" providerId="ADAL" clId="{A8E1E351-00FA-4340-9CAA-8DED074381CA}"/>
    <pc:docChg chg="custSel delSld modSld">
      <pc:chgData name="Ndegwa, Linus (CDC/GHC/DGHP)" userId="90869ba8-2dd7-483d-909e-ecbb061f2b08" providerId="ADAL" clId="{A8E1E351-00FA-4340-9CAA-8DED074381CA}" dt="2025-08-19T09:29:18.465" v="90" actId="207"/>
      <pc:docMkLst>
        <pc:docMk/>
      </pc:docMkLst>
      <pc:sldChg chg="del">
        <pc:chgData name="Ndegwa, Linus (CDC/GHC/DGHP)" userId="90869ba8-2dd7-483d-909e-ecbb061f2b08" providerId="ADAL" clId="{A8E1E351-00FA-4340-9CAA-8DED074381CA}" dt="2025-08-18T12:13:18.347" v="74" actId="47"/>
        <pc:sldMkLst>
          <pc:docMk/>
          <pc:sldMk cId="2206673653" sldId="256"/>
        </pc:sldMkLst>
      </pc:sldChg>
      <pc:sldChg chg="addSp delSp modSp mod">
        <pc:chgData name="Ndegwa, Linus (CDC/GHC/DGHP)" userId="90869ba8-2dd7-483d-909e-ecbb061f2b08" providerId="ADAL" clId="{A8E1E351-00FA-4340-9CAA-8DED074381CA}" dt="2025-08-19T09:29:18.465" v="90" actId="207"/>
        <pc:sldMkLst>
          <pc:docMk/>
          <pc:sldMk cId="989528442" sldId="257"/>
        </pc:sldMkLst>
        <pc:spChg chg="mod">
          <ac:chgData name="Ndegwa, Linus (CDC/GHC/DGHP)" userId="90869ba8-2dd7-483d-909e-ecbb061f2b08" providerId="ADAL" clId="{A8E1E351-00FA-4340-9CAA-8DED074381CA}" dt="2025-08-19T09:29:18.465" v="90" actId="207"/>
          <ac:spMkLst>
            <pc:docMk/>
            <pc:sldMk cId="989528442" sldId="257"/>
            <ac:spMk id="2" creationId="{B002A01C-5037-4788-21F4-2AE17BD135C6}"/>
          </ac:spMkLst>
        </pc:spChg>
        <pc:spChg chg="mod">
          <ac:chgData name="Ndegwa, Linus (CDC/GHC/DGHP)" userId="90869ba8-2dd7-483d-909e-ecbb061f2b08" providerId="ADAL" clId="{A8E1E351-00FA-4340-9CAA-8DED074381CA}" dt="2025-08-18T12:12:02.947" v="53" actId="5793"/>
          <ac:spMkLst>
            <pc:docMk/>
            <pc:sldMk cId="989528442" sldId="257"/>
            <ac:spMk id="3" creationId="{FC3E19D2-11B7-8886-50FE-91F2A3A572EA}"/>
          </ac:spMkLst>
        </pc:spChg>
        <pc:spChg chg="mod ord">
          <ac:chgData name="Ndegwa, Linus (CDC/GHC/DGHP)" userId="90869ba8-2dd7-483d-909e-ecbb061f2b08" providerId="ADAL" clId="{A8E1E351-00FA-4340-9CAA-8DED074381CA}" dt="2025-08-18T12:32:15.550" v="86" actId="166"/>
          <ac:spMkLst>
            <pc:docMk/>
            <pc:sldMk cId="989528442" sldId="257"/>
            <ac:spMk id="4" creationId="{F03E9B44-688C-2128-90AF-05A21FDE575F}"/>
          </ac:spMkLst>
        </pc:spChg>
        <pc:spChg chg="mod">
          <ac:chgData name="Ndegwa, Linus (CDC/GHC/DGHP)" userId="90869ba8-2dd7-483d-909e-ecbb061f2b08" providerId="ADAL" clId="{A8E1E351-00FA-4340-9CAA-8DED074381CA}" dt="2025-08-18T12:15:26.082" v="82"/>
          <ac:spMkLst>
            <pc:docMk/>
            <pc:sldMk cId="989528442" sldId="257"/>
            <ac:spMk id="6" creationId="{81AEC80A-7A40-D80C-3C7A-5A65C644BBB2}"/>
          </ac:spMkLst>
        </pc:spChg>
        <pc:picChg chg="del">
          <ac:chgData name="Ndegwa, Linus (CDC/GHC/DGHP)" userId="90869ba8-2dd7-483d-909e-ecbb061f2b08" providerId="ADAL" clId="{A8E1E351-00FA-4340-9CAA-8DED074381CA}" dt="2025-08-18T12:12:46.526" v="69" actId="478"/>
          <ac:picMkLst>
            <pc:docMk/>
            <pc:sldMk cId="989528442" sldId="257"/>
            <ac:picMk id="7" creationId="{9831D9DD-6FA1-200F-D77A-9F7C9224D46E}"/>
          </ac:picMkLst>
        </pc:picChg>
        <pc:picChg chg="add mod">
          <ac:chgData name="Ndegwa, Linus (CDC/GHC/DGHP)" userId="90869ba8-2dd7-483d-909e-ecbb061f2b08" providerId="ADAL" clId="{A8E1E351-00FA-4340-9CAA-8DED074381CA}" dt="2025-08-18T12:32:25.613" v="87" actId="1076"/>
          <ac:picMkLst>
            <pc:docMk/>
            <pc:sldMk cId="989528442" sldId="257"/>
            <ac:picMk id="9" creationId="{637255D0-F9C3-D4F7-A997-2989F6920D10}"/>
          </ac:picMkLst>
        </pc:picChg>
      </pc:sldChg>
      <pc:sldChg chg="modSp mod">
        <pc:chgData name="Ndegwa, Linus (CDC/GHC/DGHP)" userId="90869ba8-2dd7-483d-909e-ecbb061f2b08" providerId="ADAL" clId="{A8E1E351-00FA-4340-9CAA-8DED074381CA}" dt="2025-08-18T12:13:42.728" v="76" actId="20577"/>
        <pc:sldMkLst>
          <pc:docMk/>
          <pc:sldMk cId="2404167853" sldId="258"/>
        </pc:sldMkLst>
        <pc:spChg chg="mod">
          <ac:chgData name="Ndegwa, Linus (CDC/GHC/DGHP)" userId="90869ba8-2dd7-483d-909e-ecbb061f2b08" providerId="ADAL" clId="{A8E1E351-00FA-4340-9CAA-8DED074381CA}" dt="2025-08-18T12:13:42.728" v="76" actId="20577"/>
          <ac:spMkLst>
            <pc:docMk/>
            <pc:sldMk cId="2404167853" sldId="258"/>
            <ac:spMk id="7" creationId="{E23AFD06-ED51-85B8-9F30-D22AF0823852}"/>
          </ac:spMkLst>
        </pc:spChg>
      </pc:sldChg>
      <pc:sldChg chg="modSp">
        <pc:chgData name="Ndegwa, Linus (CDC/GHC/DGHP)" userId="90869ba8-2dd7-483d-909e-ecbb061f2b08" providerId="ADAL" clId="{A8E1E351-00FA-4340-9CAA-8DED074381CA}" dt="2025-08-18T12:15:08.331" v="81"/>
        <pc:sldMkLst>
          <pc:docMk/>
          <pc:sldMk cId="2485494332" sldId="259"/>
        </pc:sldMkLst>
        <pc:spChg chg="mod">
          <ac:chgData name="Ndegwa, Linus (CDC/GHC/DGHP)" userId="90869ba8-2dd7-483d-909e-ecbb061f2b08" providerId="ADAL" clId="{A8E1E351-00FA-4340-9CAA-8DED074381CA}" dt="2025-08-18T12:15:08.331" v="81"/>
          <ac:spMkLst>
            <pc:docMk/>
            <pc:sldMk cId="2485494332" sldId="259"/>
            <ac:spMk id="4" creationId="{4F4156DD-B912-EEE7-ACC5-95D1B981DE1A}"/>
          </ac:spMkLst>
        </pc:spChg>
      </pc:sldChg>
      <pc:sldChg chg="modSp mod">
        <pc:chgData name="Ndegwa, Linus (CDC/GHC/DGHP)" userId="90869ba8-2dd7-483d-909e-ecbb061f2b08" providerId="ADAL" clId="{A8E1E351-00FA-4340-9CAA-8DED074381CA}" dt="2025-08-18T12:14:37.918" v="79"/>
        <pc:sldMkLst>
          <pc:docMk/>
          <pc:sldMk cId="3792746896" sldId="260"/>
        </pc:sldMkLst>
        <pc:spChg chg="mod">
          <ac:chgData name="Ndegwa, Linus (CDC/GHC/DGHP)" userId="90869ba8-2dd7-483d-909e-ecbb061f2b08" providerId="ADAL" clId="{A8E1E351-00FA-4340-9CAA-8DED074381CA}" dt="2025-08-18T12:14:37.918" v="79"/>
          <ac:spMkLst>
            <pc:docMk/>
            <pc:sldMk cId="3792746896" sldId="260"/>
            <ac:spMk id="8" creationId="{94D0B3E2-43B5-6C9C-31B3-8E09676CDCA4}"/>
          </ac:spMkLst>
        </pc:spChg>
      </pc:sldChg>
      <pc:sldChg chg="del">
        <pc:chgData name="Ndegwa, Linus (CDC/GHC/DGHP)" userId="90869ba8-2dd7-483d-909e-ecbb061f2b08" providerId="ADAL" clId="{A8E1E351-00FA-4340-9CAA-8DED074381CA}" dt="2025-08-18T12:13:22.046" v="75" actId="47"/>
        <pc:sldMkLst>
          <pc:docMk/>
          <pc:sldMk cId="1418306999" sldId="26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669528799" sldId="26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0" sldId="367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29385977" sldId="368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45808967" sldId="368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27983858" sldId="368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816608638" sldId="368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796173552" sldId="368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63688262" sldId="368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87983229" sldId="368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433579917" sldId="368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376152408" sldId="368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139789279" sldId="369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933535918" sldId="21473760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673698768" sldId="214737610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252542684" sldId="214748136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00551656" sldId="214748142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4274448204" sldId="214748149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1846264" sldId="214748150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035594393" sldId="214748150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66944768" sldId="214748150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76673120" sldId="214748150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807087759" sldId="214748150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37240814" sldId="214748150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306713405" sldId="214748150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287502094" sldId="214748151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87285987" sldId="214748151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877681277" sldId="21474815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55469215" sldId="214748151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15973122" sldId="214748151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657724514" sldId="2147481516"/>
        </pc:sldMkLst>
      </pc:sldChg>
      <pc:sldMasterChg chg="delSldLayout">
        <pc:chgData name="Ndegwa, Linus (CDC/GHC/DGHP)" userId="90869ba8-2dd7-483d-909e-ecbb061f2b08" providerId="ADAL" clId="{A8E1E351-00FA-4340-9CAA-8DED074381CA}" dt="2025-08-18T12:10:21.119" v="0" actId="47"/>
        <pc:sldMasterMkLst>
          <pc:docMk/>
          <pc:sldMasterMk cId="2032390510" sldId="2147483763"/>
        </pc:sldMasterMkLst>
        <pc:sldLayoutChg chg="del">
          <pc:chgData name="Ndegwa, Linus (CDC/GHC/DGHP)" userId="90869ba8-2dd7-483d-909e-ecbb061f2b08" providerId="ADAL" clId="{A8E1E351-00FA-4340-9CAA-8DED074381CA}" dt="2025-08-18T12:10:21.119" v="0" actId="47"/>
          <pc:sldLayoutMkLst>
            <pc:docMk/>
            <pc:sldMasterMk cId="2032390510" sldId="2147483763"/>
            <pc:sldLayoutMk cId="2378399069" sldId="214748378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30725455288267"/>
          <c:y val="8.2131695039749458E-2"/>
          <c:w val="0.36849046428282262"/>
          <c:h val="0.81610470555106251"/>
        </c:manualLayout>
      </c:layout>
      <c:doughnutChart>
        <c:varyColors val="1"/>
        <c:ser>
          <c:idx val="0"/>
          <c:order val="0"/>
          <c:explosion val="12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37F-46DE-A75B-DA8101376EF9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37F-46DE-A75B-DA8101376EF9}"/>
              </c:ext>
            </c:extLst>
          </c:dPt>
          <c:dLbls>
            <c:dLbl>
              <c:idx val="0"/>
              <c:layout>
                <c:manualLayout>
                  <c:x val="0.18279563583171446"/>
                  <c:y val="4.6154159614293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140272B-2AD6-4FBD-BC1D-805A1EA9BC9B}" type="VALU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 sz="1600"/>
                      </a:pPr>
                      <a:t>[VALUE]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57DAD38F-E40C-4D7C-B84D-E54378C29E62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 sz="1600"/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37F-46DE-A75B-DA8101376EF9}"/>
                </c:ext>
                <c:ext xmlns:c15="http://schemas.microsoft.com/office/drawing/2012/chart" uri="{CE6537A1-D6FC-4f65-9D91-7224C49458BB}">
                  <c15:layout>
                    <c:manualLayout>
                      <c:w val="0.16189892080413043"/>
                      <c:h val="0.1334152597766369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2638899825021874"/>
                  <c:y val="7.87038859725867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E27A428-D944-44CD-A6EB-6054129E985C}" type="VALUE">
                      <a:rPr lang="en-US" sz="1600" baseline="0">
                        <a:solidFill>
                          <a:sysClr val="windowText" lastClr="000000"/>
                        </a:solidFill>
                      </a:rPr>
                      <a:pPr>
                        <a:defRPr sz="1600"/>
                      </a:pPr>
                      <a:t>[VALUE]</a:t>
                    </a:fld>
                    <a:r>
                      <a:rPr lang="en-US" sz="1600" baseline="0" dirty="0">
                        <a:solidFill>
                          <a:sysClr val="windowText" lastClr="000000"/>
                        </a:solidFill>
                      </a:rPr>
                      <a:t>, </a:t>
                    </a:r>
                    <a:fld id="{A8125363-B5FC-4F7D-B667-15276F495DE3}" type="PERCENTAGE">
                      <a:rPr lang="en-US" sz="1600" baseline="0">
                        <a:solidFill>
                          <a:sysClr val="windowText" lastClr="000000"/>
                        </a:solidFill>
                      </a:rPr>
                      <a:pPr>
                        <a:defRPr sz="1600"/>
                      </a:pPr>
                      <a:t>[PERCENTAGE]</a:t>
                    </a:fld>
                    <a:endParaRPr lang="en-US" sz="1600" baseline="0" dirty="0">
                      <a:solidFill>
                        <a:sysClr val="windowText" lastClr="0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37F-46DE-A75B-DA8101376EF9}"/>
                </c:ext>
                <c:ext xmlns:c15="http://schemas.microsoft.com/office/drawing/2012/chart" uri="{CE6537A1-D6FC-4f65-9D91-7224C49458BB}">
                  <c15:layout>
                    <c:manualLayout>
                      <c:w val="0.16309733158355202"/>
                      <c:h val="0.1017825896762904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Sheet2!$B$2:$B$3</c:f>
              <c:numCache>
                <c:formatCode>General</c:formatCode>
                <c:ptCount val="2"/>
                <c:pt idx="0">
                  <c:v>129</c:v>
                </c:pt>
                <c:pt idx="1">
                  <c:v>507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7F-46DE-A75B-DA8101376EF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1905016139717496E-2"/>
          <c:y val="0.19909550989511227"/>
          <c:w val="0.14459497535076543"/>
          <c:h val="0.26995937593904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91-400B-8855-10BCDA10CB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91-400B-8855-10BCDA10CB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Sheet2!$A$20:$A$21</c:f>
              <c:strCache>
                <c:ptCount val="2"/>
                <c:pt idx="0">
                  <c:v>&lt;14 year</c:v>
                </c:pt>
                <c:pt idx="1">
                  <c:v>&gt;14 year</c:v>
                </c:pt>
              </c:strCache>
            </c:strRef>
          </c:cat>
          <c:val>
            <c:numRef>
              <c:f>Sheet2!$B$20:$B$21</c:f>
              <c:numCache>
                <c:formatCode>General</c:formatCode>
                <c:ptCount val="2"/>
                <c:pt idx="0">
                  <c:v>4</c:v>
                </c:pt>
                <c:pt idx="1">
                  <c:v>632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091-400B-8855-10BCDA10CBF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132655127640061E-2"/>
          <c:y val="0.1818388180592905"/>
          <c:w val="0.13984799064367909"/>
          <c:h val="0.239509828226472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 eligible for TPT</c:v>
                </c:pt>
                <c:pt idx="1">
                  <c:v>Total Initiated on TPT</c:v>
                </c:pt>
                <c:pt idx="2">
                  <c:v>Completed TPT</c:v>
                </c:pt>
                <c:pt idx="3">
                  <c:v>Not completed TPT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636</c:v>
                </c:pt>
                <c:pt idx="1">
                  <c:v>636</c:v>
                </c:pt>
                <c:pt idx="2">
                  <c:v>572</c:v>
                </c:pt>
                <c:pt idx="3">
                  <c:v>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4193136"/>
        <c:axId val="1924193680"/>
      </c:barChart>
      <c:catAx>
        <c:axId val="192419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193680"/>
        <c:crosses val="autoZero"/>
        <c:auto val="1"/>
        <c:lblAlgn val="ctr"/>
        <c:lblOffset val="100"/>
        <c:noMultiLvlLbl val="0"/>
      </c:catAx>
      <c:valAx>
        <c:axId val="192419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193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Total not completed</c:v>
                </c:pt>
                <c:pt idx="1">
                  <c:v>Adverse drug reaction</c:v>
                </c:pt>
                <c:pt idx="2">
                  <c:v>Transfer Out</c:v>
                </c:pt>
                <c:pt idx="3">
                  <c:v>Defaulted</c:v>
                </c:pt>
                <c:pt idx="4">
                  <c:v>Died before completion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18</c:v>
                </c:pt>
                <c:pt idx="2">
                  <c:v>32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4187152"/>
        <c:axId val="1924189872"/>
      </c:barChart>
      <c:catAx>
        <c:axId val="192418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189872"/>
        <c:crosses val="autoZero"/>
        <c:auto val="1"/>
        <c:lblAlgn val="ctr"/>
        <c:lblOffset val="100"/>
        <c:noMultiLvlLbl val="0"/>
      </c:catAx>
      <c:valAx>
        <c:axId val="1924189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18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aseline="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9446310469937E-2"/>
          <c:y val="6.1646407102338013E-2"/>
          <c:w val="0.95546084711439039"/>
          <c:h val="0.769589365845398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5720928240613278"/>
                  <c:y val="-1.31942378170470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341868105647631"/>
                      <c:h val="0.102949308755760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0373633365759357E-2"/>
                  <c:y val="-3.71914800972459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32556332556333"/>
                      <c:h val="0.1205991992936366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Completed TPT</c:v>
                </c:pt>
                <c:pt idx="1">
                  <c:v>TB disease after TPT completion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572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796252793388625E-2"/>
          <c:y val="8.9668171044438111E-2"/>
          <c:w val="0.88695284217881298"/>
          <c:h val="0.786647199631220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1037002234710911"/>
                  <c:y val="-0.119416205202174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630277394843558"/>
          <c:y val="0.79865201320566392"/>
          <c:w val="0.39797796626487669"/>
          <c:h val="0.20114457729212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2.3345647357536907E-2"/>
                  <c:y val="-0.2974338044257342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Completed TPT and got TB disease</c:v>
                </c:pt>
                <c:pt idx="1">
                  <c:v>Completed TPT and did not get TB disease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560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0.37236</cdr:x>
      <cdr:y>0.1898</cdr:y>
    </cdr:from>
    <cdr:to>
      <cdr:x>0.43836</cdr:x>
      <cdr:y>0.28206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3798590" y="950929"/>
          <a:ext cx="673239" cy="462224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 smtClean="0"/>
            <a:t>100%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0.60483</cdr:x>
      <cdr:y>0.27604</cdr:y>
    </cdr:from>
    <cdr:to>
      <cdr:x>0.67082</cdr:x>
      <cdr:y>0.36629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6170002" y="1383008"/>
          <a:ext cx="673239" cy="452176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 smtClean="0"/>
            <a:t>90%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0.84024</cdr:x>
      <cdr:y>0.8356</cdr:y>
    </cdr:from>
    <cdr:to>
      <cdr:x>0.90427</cdr:x>
      <cdr:y>0.89778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8571558" y="4186498"/>
          <a:ext cx="653143" cy="31149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/>
            <a:t>10%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x-none" smtClean="0"/>
              <a:t>2025/09/14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2A182-1905-4E68-9834-91F7DAD6A9DE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7497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x-none" smtClean="0"/>
              <a:t>2025/09/14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x-none" smtClean="0"/>
              <a:t>2025/09/14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x-none" smtClean="0"/>
              <a:t>2025/09/14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x-none" smtClean="0"/>
              <a:t>2025/09/14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x-none" smtClean="0"/>
              <a:t>2025/09/14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x-none" smtClean="0"/>
              <a:t>2025/09/14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x-none" smtClean="0"/>
              <a:t>2025/09/14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=""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3" name="Rectangle 25">
            <a:extLst>
              <a:ext uri="{FF2B5EF4-FFF2-40B4-BE49-F238E27FC236}">
                <a16:creationId xmlns=""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5" name="Isosceles Triangle 24">
            <a:extLst>
              <a:ext uri="{FF2B5EF4-FFF2-40B4-BE49-F238E27FC236}">
                <a16:creationId xmlns=""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7" name="Rectangle 27">
            <a:extLst>
              <a:ext uri="{FF2B5EF4-FFF2-40B4-BE49-F238E27FC236}">
                <a16:creationId xmlns=""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9" name="Isosceles Triangle 28">
            <a:extLst>
              <a:ext uri="{FF2B5EF4-FFF2-40B4-BE49-F238E27FC236}">
                <a16:creationId xmlns=""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31" name="Freeform: Shape 30">
            <a:extLst>
              <a:ext uri="{FF2B5EF4-FFF2-40B4-BE49-F238E27FC236}">
                <a16:creationId xmlns=""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02A01C-5037-4788-21F4-2AE17BD1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134912"/>
            <a:ext cx="12026157" cy="1196960"/>
          </a:xfrm>
        </p:spPr>
        <p:txBody>
          <a:bodyPr anchor="ctr">
            <a:normAutofit fontScale="90000"/>
          </a:bodyPr>
          <a:lstStyle/>
          <a:p>
            <a:r>
              <a:rPr lang="en-US" altLang="en-US" sz="2400" b="1" dirty="0">
                <a:solidFill>
                  <a:schemeClr val="tx1"/>
                </a:solidFill>
              </a:rPr>
              <a:t>Tuberculosis Preventive Therapy efficacy among People Living with HIV (PLHIV) accessing</a:t>
            </a:r>
            <a:br>
              <a:rPr lang="en-US" altLang="en-US" sz="2400" b="1" dirty="0">
                <a:solidFill>
                  <a:schemeClr val="tx1"/>
                </a:solidFill>
              </a:rPr>
            </a:br>
            <a:r>
              <a:rPr lang="en-US" altLang="en-US" sz="2400" b="1" dirty="0">
                <a:solidFill>
                  <a:schemeClr val="tx1"/>
                </a:solidFill>
              </a:rPr>
              <a:t>Comprehensive Care Services at Umoja Health Centre, Nairobi, Kenya.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x-none" dirty="0">
              <a:solidFill>
                <a:schemeClr val="tx1"/>
              </a:solidFill>
            </a:endParaRPr>
          </a:p>
        </p:txBody>
      </p:sp>
      <p:pic>
        <p:nvPicPr>
          <p:cNvPr id="8" name="Picture 7" descr="A blue circle with a hand and a drop of water on it&#10;&#10;Description automatically generated">
            <a:extLst>
              <a:ext uri="{FF2B5EF4-FFF2-40B4-BE49-F238E27FC236}">
                <a16:creationId xmlns="" xmlns:a16="http://schemas.microsoft.com/office/drawing/2014/main" id="{EB773337-D6EB-7AA9-3161-005293C1C9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1491546"/>
            <a:ext cx="3856774" cy="38664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3E19D2-11B7-8886-50FE-91F2A3A57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2567" y="4509570"/>
            <a:ext cx="7629315" cy="1235127"/>
          </a:xfrm>
        </p:spPr>
        <p:txBody>
          <a:bodyPr anchor="t">
            <a:normAutofit/>
          </a:bodyPr>
          <a:lstStyle/>
          <a:p>
            <a:r>
              <a:rPr lang="en-Z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Mwajuma</a:t>
            </a:r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Abdullahi</a:t>
            </a:r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Ramadhan,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Umoja Health Centre, Nairobi, Kenya.</a:t>
            </a:r>
            <a:endParaRPr lang="x-none" b="1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C3B2FBD-0A7F-F098-F07E-2484F25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x-none">
                <a:solidFill>
                  <a:srgbClr val="5FCBEF"/>
                </a:solidFill>
              </a:rPr>
              <a:pPr>
                <a:spcAft>
                  <a:spcPts val="600"/>
                </a:spcAft>
              </a:pPr>
              <a:t>1</a:t>
            </a:fld>
            <a:endParaRPr lang="x-none" dirty="0">
              <a:solidFill>
                <a:srgbClr val="5FCBEF"/>
              </a:solidFill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81AEC80A-7A40-D80C-3C7A-5A65C644BB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lstStyle/>
          <a:p>
            <a:r>
              <a:rPr lang="en-US" sz="1800" b="1" i="1" dirty="0">
                <a:solidFill>
                  <a:srgbClr val="005B84"/>
                </a:solidFill>
              </a:rPr>
              <a:t>Integrating</a:t>
            </a:r>
            <a:r>
              <a:rPr lang="en-US" sz="1400" b="1" i="1" dirty="0">
                <a:solidFill>
                  <a:srgbClr val="005B84"/>
                </a:solidFill>
              </a:rPr>
              <a:t> One Health Approach and Antimicrobial Resistance in Infection Prevention and Control for Universal Health Coverage</a:t>
            </a:r>
            <a:endParaRPr lang="x-none" sz="2800" b="1" dirty="0">
              <a:solidFill>
                <a:srgbClr val="005B84"/>
              </a:solidFill>
            </a:endParaRPr>
          </a:p>
        </p:txBody>
      </p:sp>
      <p:pic>
        <p:nvPicPr>
          <p:cNvPr id="9" name="Camera 8">
            <a:extLst>
              <a:ext uri="{FF2B5EF4-FFF2-40B4-BE49-F238E27FC236}">
                <a16:creationId xmlns="" xmlns:a16="http://schemas.microsoft.com/office/drawing/2014/main" id="{637255D0-F9C3-D4F7-A997-2989F6920D1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 xmlns="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79793" y="1729503"/>
            <a:ext cx="2057400" cy="2057400"/>
          </a:xfrm>
          <a:prstGeom prst="ellipse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F03E9B44-688C-2128-90AF-05A21FDE575F}"/>
              </a:ext>
            </a:extLst>
          </p:cNvPr>
          <p:cNvSpPr txBox="1">
            <a:spLocks/>
          </p:cNvSpPr>
          <p:nvPr/>
        </p:nvSpPr>
        <p:spPr>
          <a:xfrm>
            <a:off x="4882967" y="1821050"/>
            <a:ext cx="1957132" cy="1965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Z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767049" y="1746330"/>
            <a:ext cx="2140198" cy="2023745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721" y="207666"/>
            <a:ext cx="9903580" cy="6765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TPT Efficacy 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753700"/>
              </p:ext>
            </p:extLst>
          </p:nvPr>
        </p:nvGraphicFramePr>
        <p:xfrm>
          <a:off x="462225" y="1115368"/>
          <a:ext cx="10490478" cy="5466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8149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996" y="288053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74" y="126628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TPT uptake was at 100%, completion at 90% while efficacy of TPT was at 98%.</a:t>
            </a:r>
          </a:p>
          <a:p>
            <a:r>
              <a:rPr lang="en-US" sz="2400" dirty="0" smtClean="0"/>
              <a:t>Females were more infected with TB disease after TPT completion at 67% as compared to males at 33%.</a:t>
            </a:r>
          </a:p>
          <a:p>
            <a:r>
              <a:rPr lang="en-US" sz="2400" dirty="0" smtClean="0"/>
              <a:t>Therefore TPT is a crucial </a:t>
            </a:r>
            <a:r>
              <a:rPr lang="en-US" sz="2400" dirty="0"/>
              <a:t>component </a:t>
            </a:r>
            <a:r>
              <a:rPr lang="en-US" sz="2400" dirty="0" smtClean="0"/>
              <a:t>of care in PLHIV to prevent TB disease.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22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812" y="2519380"/>
            <a:ext cx="8596668" cy="3521982"/>
          </a:xfrm>
        </p:spPr>
        <p:txBody>
          <a:bodyPr/>
          <a:lstStyle/>
          <a:p>
            <a:r>
              <a:rPr lang="en-US" sz="2400" dirty="0" smtClean="0">
                <a:solidFill>
                  <a:srgbClr val="005B84"/>
                </a:solidFill>
              </a:rPr>
              <a:t>My </a:t>
            </a:r>
            <a:r>
              <a:rPr lang="en-US" sz="2400" dirty="0" smtClean="0">
                <a:solidFill>
                  <a:srgbClr val="005B84"/>
                </a:solidFill>
              </a:rPr>
              <a:t>Co-authors</a:t>
            </a:r>
            <a:r>
              <a:rPr lang="en-US" dirty="0" smtClean="0">
                <a:solidFill>
                  <a:srgbClr val="005B84"/>
                </a:solidFill>
              </a:rPr>
              <a:t/>
            </a:r>
            <a:br>
              <a:rPr lang="en-US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Umoja H/C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err="1" smtClean="0">
                <a:solidFill>
                  <a:srgbClr val="005B84"/>
                </a:solidFill>
              </a:rPr>
              <a:t>Embakasi</a:t>
            </a:r>
            <a:r>
              <a:rPr lang="en-US" sz="2400" dirty="0" smtClean="0">
                <a:solidFill>
                  <a:srgbClr val="005B84"/>
                </a:solidFill>
              </a:rPr>
              <a:t> West Sub- county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SHINE project Nairobi City </a:t>
            </a:r>
            <a:r>
              <a:rPr lang="en-US" sz="2400" dirty="0" smtClean="0">
                <a:solidFill>
                  <a:srgbClr val="005B84"/>
                </a:solidFill>
              </a:rPr>
              <a:t>County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IPNET Kenya</a:t>
            </a:r>
            <a:r>
              <a:rPr lang="en-US" sz="2400" dirty="0" smtClean="0">
                <a:solidFill>
                  <a:srgbClr val="005B84"/>
                </a:solidFill>
              </a:rPr>
              <a:t/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 </a:t>
            </a:r>
            <a:endParaRPr lang="x-none" sz="2400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12</a:t>
            </a:fld>
            <a:endParaRPr lang="x-none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=""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005B84"/>
                </a:solidFill>
              </a:rPr>
              <a:t>IPNET-K Conference 2025</a:t>
            </a:r>
            <a:endParaRPr lang="x-none" sz="1800" b="1" dirty="0">
              <a:solidFill>
                <a:srgbClr val="005B84"/>
              </a:solidFill>
            </a:endParaRPr>
          </a:p>
        </p:txBody>
      </p:sp>
      <p:sp useBgFill="1">
        <p:nvSpPr>
          <p:cNvPr id="3" name="Rectangle 2"/>
          <p:cNvSpPr/>
          <p:nvPr/>
        </p:nvSpPr>
        <p:spPr>
          <a:xfrm>
            <a:off x="3504313" y="1043773"/>
            <a:ext cx="5086350" cy="981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5B84"/>
                </a:solidFill>
              </a:rPr>
              <a:t>Acknowledgement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5146146" y="5556877"/>
            <a:ext cx="3657600" cy="1149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Thank you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91" y="66675"/>
            <a:ext cx="8596668" cy="838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AUTHORS AND AFFILIATIONS</a:t>
            </a:r>
            <a:endParaRPr lang="x-none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28" y="1362076"/>
            <a:ext cx="8915714" cy="4726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Authors: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Ramadhan1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Mong’are1,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Nelima1,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Ngano1,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Wairimu1,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Nyaosi2,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Odok2, A.Okumu2,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Ngunu3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Mueni3</a:t>
            </a: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Affiliations:</a:t>
            </a:r>
          </a:p>
          <a:p>
            <a:pPr marL="0" indent="0"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Umoja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Centre, Nairobi, Kenya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Embakasi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 Sub county, Nairobi, Kenya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Nairobi City County, Kenya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SHINE Project, Nairobi City County, Kenya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F4156DD-B912-EEE7-ACC5-95D1B981DE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400" b="1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x-none" sz="2800" b="1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88988"/>
            <a:ext cx="683339" cy="365125"/>
          </a:xfrm>
        </p:spPr>
        <p:txBody>
          <a:bodyPr/>
          <a:lstStyle/>
          <a:p>
            <a:fld id="{E0D0C9AF-4D20-49D8-81AA-701CE21054A6}" type="slidenum">
              <a:rPr lang="x-none" smtClean="0"/>
              <a:t>2</a:t>
            </a:fld>
            <a:endParaRPr lang="x-none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=""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509" y="237485"/>
            <a:ext cx="8596668" cy="837432"/>
          </a:xfrm>
        </p:spPr>
        <p:txBody>
          <a:bodyPr/>
          <a:lstStyle/>
          <a:p>
            <a:r>
              <a:rPr lang="en-US" dirty="0">
                <a:solidFill>
                  <a:srgbClr val="005B84"/>
                </a:solidFill>
              </a:rPr>
              <a:t>Introduction:</a:t>
            </a:r>
            <a:endParaRPr lang="x-none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55" y="874207"/>
            <a:ext cx="9810920" cy="48232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TB </a:t>
            </a:r>
            <a:r>
              <a:rPr lang="en-US" sz="2400" dirty="0"/>
              <a:t>disease</a:t>
            </a:r>
            <a:r>
              <a:rPr lang="en-US" sz="2400" dirty="0"/>
              <a:t>. Tuberculosis Preventive Therapy (TPT) is a combination of anti-TB drugs taken to prevent Tuberculosis(TB) disease and it works well with Antiretroviral Therapy (ART) to reduce TB morbidity and mortality among PLHIV.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According to WHO 2017, PLHIV are 30 times more likely to develop active TB and accounts for 30% of AIDS related deaths worldwide.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Therefore, TPT is a crucial and cost-effective component of HIV care and is strongly recommended by WHO in treating latent TB.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This study aimed to determine the efficacy of TPT among PLHIV in preventing </a:t>
            </a:r>
            <a:endParaRPr lang="x-none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3</a:t>
            </a:fld>
            <a:endParaRPr lang="x-none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=""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=""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800" b="1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x-none" sz="1800" b="1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4308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3501"/>
            <a:ext cx="8596668" cy="4707862"/>
          </a:xfrm>
        </p:spPr>
        <p:txBody>
          <a:bodyPr>
            <a:normAutofit/>
          </a:bodyPr>
          <a:lstStyle/>
          <a:p>
            <a:r>
              <a:rPr lang="en-US" sz="2400" dirty="0"/>
              <a:t>A retrospective data of 636 PLHIV clients who had taken TPT and completed was extracted from </a:t>
            </a:r>
            <a:r>
              <a:rPr lang="en-US" sz="2400" dirty="0" smtClean="0"/>
              <a:t>Kenya EMR </a:t>
            </a:r>
            <a:r>
              <a:rPr lang="en-US" sz="2400" dirty="0"/>
              <a:t>and TB4 Register at Umoja Health Centre between January 2020 to August 2024. </a:t>
            </a:r>
            <a:endParaRPr lang="en-US" sz="2400" dirty="0" smtClean="0"/>
          </a:p>
          <a:p>
            <a:r>
              <a:rPr lang="en-US" sz="2400" dirty="0" smtClean="0"/>
              <a:t>Data </a:t>
            </a:r>
            <a:r>
              <a:rPr lang="en-US" sz="2400" dirty="0" smtClean="0"/>
              <a:t>extracted from </a:t>
            </a:r>
            <a:r>
              <a:rPr lang="en-US" sz="2400" dirty="0"/>
              <a:t>Kenya EMR system included the following information</a:t>
            </a:r>
            <a:r>
              <a:rPr lang="en-US" sz="2400" dirty="0" smtClean="0"/>
              <a:t>: gender, age, those </a:t>
            </a:r>
            <a:r>
              <a:rPr lang="en-US" sz="2400" dirty="0"/>
              <a:t>who were started on </a:t>
            </a:r>
            <a:r>
              <a:rPr lang="en-US" sz="2400" dirty="0" smtClean="0"/>
              <a:t>TPT and </a:t>
            </a:r>
            <a:r>
              <a:rPr lang="en-US" sz="2400" dirty="0"/>
              <a:t>those who </a:t>
            </a:r>
            <a:r>
              <a:rPr lang="en-US" sz="2400" dirty="0" smtClean="0"/>
              <a:t>completed,  </a:t>
            </a:r>
            <a:r>
              <a:rPr lang="en-US" sz="2400" dirty="0"/>
              <a:t>TB4 register had the information of patients who were infected with </a:t>
            </a:r>
            <a:r>
              <a:rPr lang="en-US" sz="2400" dirty="0" smtClean="0"/>
              <a:t>TB after </a:t>
            </a:r>
            <a:r>
              <a:rPr lang="en-US" sz="2400" dirty="0"/>
              <a:t>TPT completion. </a:t>
            </a:r>
            <a:endParaRPr lang="en-US" sz="2400" dirty="0" smtClean="0"/>
          </a:p>
          <a:p>
            <a:r>
              <a:rPr lang="en-US" sz="2400" dirty="0" smtClean="0"/>
              <a:t>Data </a:t>
            </a:r>
            <a:r>
              <a:rPr lang="en-US" sz="2400" dirty="0"/>
              <a:t>collected was analyzed using Microsoft Excel.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b="1" dirty="0" smtClean="0"/>
              <a:t>EMR- Electronic Medical Record</a:t>
            </a:r>
            <a:endParaRPr lang="x-none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93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4584"/>
          </a:xfrm>
        </p:spPr>
        <p:txBody>
          <a:bodyPr>
            <a:normAutofit/>
          </a:bodyPr>
          <a:lstStyle/>
          <a:p>
            <a:pPr algn="dist"/>
            <a:r>
              <a:rPr lang="en-GB" sz="2800" b="1" dirty="0" smtClean="0">
                <a:solidFill>
                  <a:schemeClr val="tx1"/>
                </a:solidFill>
              </a:rPr>
              <a:t>GENDER PRESENTATION IN TPT UPTAKE  n-636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5</a:t>
            </a:fld>
            <a:endParaRPr lang="x-non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676082"/>
              </p:ext>
            </p:extLst>
          </p:nvPr>
        </p:nvGraphicFramePr>
        <p:xfrm>
          <a:off x="549171" y="1133787"/>
          <a:ext cx="9518754" cy="5051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6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862" y="449705"/>
            <a:ext cx="10264958" cy="644577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AGE BRACKET SEGREGATION  OF TPT UPTAKE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6</a:t>
            </a:fld>
            <a:endParaRPr lang="x-non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67336"/>
              </p:ext>
            </p:extLst>
          </p:nvPr>
        </p:nvGraphicFramePr>
        <p:xfrm>
          <a:off x="677863" y="1274164"/>
          <a:ext cx="10369888" cy="535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2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2875"/>
            <a:ext cx="8596668" cy="1038225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TPT </a:t>
            </a:r>
            <a:r>
              <a:rPr lang="en-GB" b="1" dirty="0" smtClean="0">
                <a:solidFill>
                  <a:schemeClr val="tx1"/>
                </a:solidFill>
              </a:rPr>
              <a:t>UPTAKE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733786"/>
              </p:ext>
            </p:extLst>
          </p:nvPr>
        </p:nvGraphicFramePr>
        <p:xfrm>
          <a:off x="371475" y="847726"/>
          <a:ext cx="10201276" cy="501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950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9551"/>
            <a:ext cx="8596668" cy="7429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Reasons not completed TPT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323850" y="1152526"/>
          <a:ext cx="9610725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47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495065"/>
              </p:ext>
            </p:extLst>
          </p:nvPr>
        </p:nvGraphicFramePr>
        <p:xfrm>
          <a:off x="0" y="1095375"/>
          <a:ext cx="4086225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9</a:t>
            </a:fld>
            <a:endParaRPr lang="x-none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838284"/>
              </p:ext>
            </p:extLst>
          </p:nvPr>
        </p:nvGraphicFramePr>
        <p:xfrm>
          <a:off x="4946823" y="1125416"/>
          <a:ext cx="5312544" cy="425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77862" y="76200"/>
            <a:ext cx="9561407" cy="113965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Those Infected with TB disease after TPT Completion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7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584</TotalTime>
  <Words>474</Words>
  <Application>Microsoft Office PowerPoint</Application>
  <PresentationFormat>Widescreen</PresentationFormat>
  <Paragraphs>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Times New Roman</vt:lpstr>
      <vt:lpstr>Trebuchet MS</vt:lpstr>
      <vt:lpstr>Wingdings</vt:lpstr>
      <vt:lpstr>Wingdings 3</vt:lpstr>
      <vt:lpstr>Facet</vt:lpstr>
      <vt:lpstr>Tuberculosis Preventive Therapy efficacy among People Living with HIV (PLHIV) accessing Comprehensive Care Services at Umoja Health Centre, Nairobi, Kenya. </vt:lpstr>
      <vt:lpstr>AUTHORS AND AFFILIATIONS</vt:lpstr>
      <vt:lpstr>Introduction:</vt:lpstr>
      <vt:lpstr>Methods</vt:lpstr>
      <vt:lpstr>GENDER PRESENTATION IN TPT UPTAKE  n-636</vt:lpstr>
      <vt:lpstr>AGE BRACKET SEGREGATION  OF TPT UPTAKE</vt:lpstr>
      <vt:lpstr>TPT UPTAKE</vt:lpstr>
      <vt:lpstr>Reasons not completed TPT</vt:lpstr>
      <vt:lpstr>Those Infected with TB disease after TPT Completion</vt:lpstr>
      <vt:lpstr>TPT Efficacy </vt:lpstr>
      <vt:lpstr>Conclusion</vt:lpstr>
      <vt:lpstr>My Co-authors Umoja H/C Embakasi West Sub- county SHINE project Nairobi City County IPNET Kenya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USER</cp:lastModifiedBy>
  <cp:revision>53</cp:revision>
  <dcterms:created xsi:type="dcterms:W3CDTF">2024-08-06T05:45:52Z</dcterms:created>
  <dcterms:modified xsi:type="dcterms:W3CDTF">2025-09-14T12:50:25Z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